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8" r:id="rId9"/>
    <p:sldId id="269" r:id="rId10"/>
    <p:sldId id="267" r:id="rId11"/>
    <p:sldId id="270" r:id="rId12"/>
    <p:sldId id="271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p4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345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6471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3241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8922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7809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0344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963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37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6691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826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7108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86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D972C-7678-4AED-9B43-502D1FCCBA08}" type="datetimeFigureOut">
              <a:rPr lang="pt-BR" smtClean="0"/>
              <a:t>04/12/2019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CEFC8-70A2-4FBC-ABD6-79D7DC49498E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073FAF5-1D3A-0641-B668-FAF4D37D7DB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48737"/>
            <a:ext cx="12192000" cy="90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39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4.m4a"/><Relationship Id="rId7" Type="http://schemas.openxmlformats.org/officeDocument/2006/relationships/image" Target="../media/image2.png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4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33379"/>
          </a:xfrm>
        </p:spPr>
        <p:txBody>
          <a:bodyPr/>
          <a:lstStyle/>
          <a:p>
            <a:r>
              <a:rPr lang="pt-BR" dirty="0" err="1">
                <a:ea typeface="Segoe UI" pitchFamily="34" charset="0"/>
              </a:rPr>
              <a:t>Blacal</a:t>
            </a:r>
            <a:r>
              <a:rPr lang="pt-BR" dirty="0">
                <a:latin typeface="Segoe UI" pitchFamily="34" charset="0"/>
                <a:ea typeface="Segoe UI" pitchFamily="34" charset="0"/>
                <a:cs typeface="Segoe UI" pitchFamily="34" charset="0"/>
              </a:rPr>
              <a:t> Elétrica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277772"/>
            <a:ext cx="9144000" cy="1980028"/>
          </a:xfrm>
        </p:spPr>
        <p:txBody>
          <a:bodyPr>
            <a:normAutofit/>
          </a:bodyPr>
          <a:lstStyle/>
          <a:p>
            <a:endParaRPr lang="pt-BR" dirty="0">
              <a:solidFill>
                <a:schemeClr val="tx1">
                  <a:lumMod val="65000"/>
                  <a:lumOff val="35000"/>
                </a:schemeClr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ea typeface="Segoe UI" pitchFamily="34" charset="0"/>
              </a:rPr>
              <a:t>Andrey Ramos Caldas</a:t>
            </a:r>
          </a:p>
          <a:p>
            <a:r>
              <a:rPr lang="pt-BR" dirty="0" err="1">
                <a:solidFill>
                  <a:schemeClr val="tx1">
                    <a:lumMod val="65000"/>
                    <a:lumOff val="35000"/>
                  </a:schemeClr>
                </a:solidFill>
                <a:ea typeface="Segoe UI" pitchFamily="34" charset="0"/>
              </a:rPr>
              <a:t>Gianlucca</a:t>
            </a: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ea typeface="Segoe UI" pitchFamily="34" charset="0"/>
              </a:rPr>
              <a:t> Silva Campana Ferreira</a:t>
            </a:r>
          </a:p>
          <a:p>
            <a:r>
              <a:rPr lang="pt-BR" b="1" dirty="0">
                <a:solidFill>
                  <a:schemeClr val="tx1"/>
                </a:solidFill>
                <a:ea typeface="Segoe UI" pitchFamily="34" charset="0"/>
              </a:rPr>
              <a:t>Orientador:</a:t>
            </a:r>
            <a:r>
              <a:rPr lang="pt-BR" b="1" dirty="0">
                <a:solidFill>
                  <a:schemeClr val="tx1">
                    <a:lumMod val="65000"/>
                    <a:lumOff val="35000"/>
                  </a:schemeClr>
                </a:solidFill>
                <a:ea typeface="Segoe UI" pitchFamily="34" charset="0"/>
              </a:rPr>
              <a:t> Rogério Bezerra Costa</a:t>
            </a:r>
          </a:p>
          <a:p>
            <a:endParaRPr lang="pt-BR" dirty="0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5571DEDF-B506-4C82-8C4B-7736D6B02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706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57"/>
    </mc:Choice>
    <mc:Fallback>
      <p:transition spd="slow" advTm="19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660547"/>
            <a:ext cx="10515600" cy="1325563"/>
          </a:xfrm>
        </p:spPr>
        <p:txBody>
          <a:bodyPr/>
          <a:lstStyle/>
          <a:p>
            <a:r>
              <a:rPr lang="pt-BR" dirty="0"/>
              <a:t>Diagramas de Sequência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686929"/>
            <a:ext cx="10515600" cy="3125284"/>
          </a:xfrm>
        </p:spPr>
        <p:txBody>
          <a:bodyPr>
            <a:normAutofit/>
          </a:bodyPr>
          <a:lstStyle/>
          <a:p>
            <a:r>
              <a:rPr lang="pt-BR" sz="2400" dirty="0"/>
              <a:t>Diagrama de sequência é baseado nos diagramas de casos de uso, sendo assim, todo diagrama de caso de uso precisa ter um diagrama de sequência. Ele também é uma excelente forma de validar e documentar o diagrama de classes, porque consegue-se ver os métodos necessários para declarar as classes (Guedes, 2011).</a:t>
            </a:r>
            <a:endParaRPr lang="pt-BR" sz="3200" dirty="0"/>
          </a:p>
          <a:p>
            <a:endParaRPr lang="pt-BR" sz="2500" dirty="0"/>
          </a:p>
        </p:txBody>
      </p: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F7B683FA-7AA9-4FAD-BB0F-1E57CD569F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413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63"/>
    </mc:Choice>
    <mc:Fallback>
      <p:transition spd="slow" advTm="16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38516"/>
            <a:ext cx="12192000" cy="1325563"/>
          </a:xfrm>
        </p:spPr>
        <p:txBody>
          <a:bodyPr/>
          <a:lstStyle/>
          <a:p>
            <a:r>
              <a:rPr lang="pt-BR" dirty="0"/>
              <a:t>Diagramas de Sequência: Calculo de TUG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96385" y="1772004"/>
            <a:ext cx="8999229" cy="3968015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2993E593-18DD-4933-B733-E17BA10179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364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33"/>
    </mc:Choice>
    <mc:Fallback>
      <p:transition spd="slow" advTm="18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38516"/>
            <a:ext cx="12192000" cy="1325563"/>
          </a:xfrm>
        </p:spPr>
        <p:txBody>
          <a:bodyPr/>
          <a:lstStyle/>
          <a:p>
            <a:r>
              <a:rPr lang="pt-BR" dirty="0"/>
              <a:t>Diagramas de Sequência: Calculo </a:t>
            </a:r>
            <a:r>
              <a:rPr lang="pt-BR" dirty="0" err="1"/>
              <a:t>Luminotécnico</a:t>
            </a:r>
            <a:endParaRPr lang="pt-BR" dirty="0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23295" y="1679739"/>
            <a:ext cx="9345410" cy="4047380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A7150BAF-FB97-47A9-B4FB-9A02CEFA4B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319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41"/>
    </mc:Choice>
    <mc:Fallback>
      <p:transition spd="slow" advTm="21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 e Análises</a:t>
            </a:r>
          </a:p>
        </p:txBody>
      </p:sp>
      <p:pic>
        <p:nvPicPr>
          <p:cNvPr id="10" name="Gravação de Tela 9">
            <a:hlinkClick r:id="" action="ppaction://media"/>
            <a:extLst>
              <a:ext uri="{FF2B5EF4-FFF2-40B4-BE49-F238E27FC236}">
                <a16:creationId xmlns:a16="http://schemas.microsoft.com/office/drawing/2014/main" id="{A010F6C7-4E4F-4C8A-BEF3-083F30EB65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89188" y="1825625"/>
            <a:ext cx="7413625" cy="3986213"/>
          </a:xfrm>
        </p:spPr>
      </p:pic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C819279B-716B-493F-A1F0-C319F53CC05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351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377"/>
    </mc:Choice>
    <mc:Fallback>
      <p:transition spd="slow" advTm="230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00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158" objId="10"/>
        <p14:triggerEvt type="onClick" time="10158" objId="10"/>
        <p14:stopEvt time="230296" objId="10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Considerações Finais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222695"/>
            <a:ext cx="10515600" cy="3589517"/>
          </a:xfrm>
        </p:spPr>
        <p:txBody>
          <a:bodyPr/>
          <a:lstStyle/>
          <a:p>
            <a:r>
              <a:rPr lang="pt-BR" dirty="0"/>
              <a:t>Com o desenvolvimento deste projeto, foi comprido seu objetivo, no qual se faz com precisão e agilidade cálculos iniciais de um projeto de instalações elétricas, onde se efetua cálculos de quantidades mínimas de tomadas e lumens das luminárias, todos cálculos sendo feitos com base na NBR 5410. 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AAF87302-5782-4776-90B1-404DAB427F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7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75"/>
    </mc:Choice>
    <mc:Fallback>
      <p:transition spd="slow" advTm="21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GUEDES, </a:t>
            </a:r>
            <a:r>
              <a:rPr lang="pt-BR" dirty="0" err="1"/>
              <a:t>Gilleanes</a:t>
            </a:r>
            <a:r>
              <a:rPr lang="pt-BR" dirty="0"/>
              <a:t> T. A. </a:t>
            </a:r>
            <a:r>
              <a:rPr lang="pt-BR" b="1" dirty="0"/>
              <a:t>UML - Uma Abordagem Pratica. 2.</a:t>
            </a:r>
            <a:r>
              <a:rPr lang="pt-BR" dirty="0"/>
              <a:t> ed. São Paulo: </a:t>
            </a:r>
            <a:r>
              <a:rPr lang="pt-BR" dirty="0" err="1"/>
              <a:t>Novatec</a:t>
            </a:r>
            <a:r>
              <a:rPr lang="pt-BR" dirty="0"/>
              <a:t> Editora Ltda., 2011. 484 p.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5742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 pitchFamily="34" charset="0"/>
                <a:ea typeface="Segoe UI" pitchFamily="34" charset="0"/>
                <a:cs typeface="Segoe UI" pitchFamily="34" charset="0"/>
              </a:rPr>
              <a:t>Plano de Apresentação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Introdução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Objetivos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Desenvolvimento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Resultados e análises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Considerações finais</a:t>
            </a:r>
          </a:p>
          <a:p>
            <a:pPr>
              <a:buFont typeface="Courier New" panose="02070309020205020404" pitchFamily="49" charset="0"/>
              <a:buNone/>
            </a:pPr>
            <a:endParaRPr lang="pt-BR" altLang="pt-BR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altLang="pt-BR" dirty="0"/>
              <a:t>Referências</a:t>
            </a:r>
          </a:p>
          <a:p>
            <a:endParaRPr lang="pt-BR" dirty="0"/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40B995E4-B50C-4F61-9890-C969619295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12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85"/>
    </mc:Choice>
    <mc:Fallback>
      <p:transition spd="slow" advTm="18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504049"/>
            <a:ext cx="10515600" cy="3308163"/>
          </a:xfrm>
        </p:spPr>
        <p:txBody>
          <a:bodyPr/>
          <a:lstStyle/>
          <a:p>
            <a:r>
              <a:rPr lang="pt-BR" dirty="0"/>
              <a:t>Nas instalações elétricas, os cálculos de tomadas e no cálculo </a:t>
            </a:r>
            <a:r>
              <a:rPr lang="pt-BR" dirty="0" err="1"/>
              <a:t>luminotécnico</a:t>
            </a:r>
            <a:r>
              <a:rPr lang="pt-BR" dirty="0"/>
              <a:t>, necessitam de cálculos conforme NBR 5410. Com a ajuda da tecnologia, desenvolvemos uma aplicação mobile para aumentar a exatidão dos cálculos e ter maior facilidade.</a:t>
            </a:r>
          </a:p>
        </p:txBody>
      </p:sp>
      <p:pic>
        <p:nvPicPr>
          <p:cNvPr id="8" name="Áudio 7">
            <a:hlinkClick r:id="" action="ppaction://media"/>
            <a:extLst>
              <a:ext uri="{FF2B5EF4-FFF2-40B4-BE49-F238E27FC236}">
                <a16:creationId xmlns:a16="http://schemas.microsoft.com/office/drawing/2014/main" id="{7B9F983A-5DB0-4E46-80BF-41F97CA470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248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32"/>
    </mc:Choice>
    <mc:Fallback>
      <p:transition spd="slow" advTm="30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349305"/>
            <a:ext cx="10515600" cy="3462907"/>
          </a:xfrm>
        </p:spPr>
        <p:txBody>
          <a:bodyPr/>
          <a:lstStyle/>
          <a:p>
            <a:r>
              <a:rPr lang="pt-BR" dirty="0"/>
              <a:t>O desenvolvimento de uma aplicação mobile que auxilie nos cálculos de tomadas e no cálculo </a:t>
            </a:r>
            <a:r>
              <a:rPr lang="pt-BR" dirty="0" err="1"/>
              <a:t>luminotécnico</a:t>
            </a:r>
            <a:r>
              <a:rPr lang="pt-BR" dirty="0"/>
              <a:t> de uma instalação, seguindo NBR 5410. Com uma aplicação mobile auxilia no potencial dos resultados e dando maior praticidade ao trabalho.</a:t>
            </a:r>
          </a:p>
          <a:p>
            <a:endParaRPr lang="pt-BR" dirty="0"/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2D309D45-3B2E-4FE9-8BE0-407AE1CADB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0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27"/>
    </mc:Choice>
    <mc:Fallback>
      <p:transition spd="slow" advTm="23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 de Caso de Uso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4268372" cy="3986587"/>
          </a:xfrm>
        </p:spPr>
        <p:txBody>
          <a:bodyPr>
            <a:normAutofit/>
          </a:bodyPr>
          <a:lstStyle/>
          <a:p>
            <a:r>
              <a:rPr lang="pt-BR" sz="2500" dirty="0"/>
              <a:t>O diagrama de caso de uso é usado nas fases de levantamento e análise de requisitos. Onde se identificasse os autores (usuários e sistemas) e as funcionalidades que o sistema realiza-la. (Guedes, 2011)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634" y="1690688"/>
            <a:ext cx="5081968" cy="3938721"/>
          </a:xfrm>
          <a:prstGeom prst="rect">
            <a:avLst/>
          </a:prstGeom>
        </p:spPr>
      </p:pic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E55F7627-4078-4FAE-B08C-ED14C2CB4E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16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2"/>
    </mc:Choice>
    <mc:Fallback>
      <p:transition spd="slow" advTm="1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 de Classe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4268372" cy="3986587"/>
          </a:xfrm>
        </p:spPr>
        <p:txBody>
          <a:bodyPr>
            <a:normAutofit/>
          </a:bodyPr>
          <a:lstStyle/>
          <a:p>
            <a:r>
              <a:rPr lang="pt-BR" sz="2400" dirty="0"/>
              <a:t>O principal trabalho dele é visualizar as classes que farão parte do sistema. Os atributos e os métodos. Recomenda-se que utilize o diagrama de classe na fase de análise, pois pode ir construindo um modelo conceitual das informações necessárias do software (Guedes, 2011).</a:t>
            </a:r>
            <a:endParaRPr lang="pt-BR" sz="25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114" y="1279275"/>
            <a:ext cx="6400800" cy="4645479"/>
          </a:xfrm>
          <a:prstGeom prst="rect">
            <a:avLst/>
          </a:prstGeom>
        </p:spPr>
      </p:pic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C9C5B86B-B00D-486D-B07D-6814052F6E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5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32"/>
    </mc:Choice>
    <mc:Fallback>
      <p:transition spd="slow" advTm="32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Diagramas de Atividades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602523"/>
            <a:ext cx="10515600" cy="3209689"/>
          </a:xfrm>
        </p:spPr>
        <p:txBody>
          <a:bodyPr>
            <a:normAutofit/>
          </a:bodyPr>
          <a:lstStyle/>
          <a:p>
            <a:r>
              <a:rPr lang="pt-BR" sz="2500" dirty="0"/>
              <a:t>O diagrama de caso de uso é usado nas fases de levantamento e análise de requisitos. Onde se identificasse os autores (usuários e sistemas) e as funcionalidades que o sistema realiza-la. (Guedes, 2011)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1E729A94-8137-4451-9453-CCEF1A4EE0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856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46"/>
    </mc:Choice>
    <mc:Fallback>
      <p:transition spd="slow" advTm="16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325563"/>
          </a:xfrm>
        </p:spPr>
        <p:txBody>
          <a:bodyPr/>
          <a:lstStyle/>
          <a:p>
            <a:r>
              <a:rPr lang="pt-BR" dirty="0"/>
              <a:t>Diagrama de Atividade: Calculo de TUG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65802" y="942536"/>
            <a:ext cx="8860393" cy="5009980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3037E4D5-FD66-442C-A741-D41D77EFD1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68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29"/>
    </mc:Choice>
    <mc:Fallback>
      <p:transition spd="slow" advTm="33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325563"/>
          </a:xfrm>
        </p:spPr>
        <p:txBody>
          <a:bodyPr/>
          <a:lstStyle/>
          <a:p>
            <a:r>
              <a:rPr lang="pt-BR" dirty="0"/>
              <a:t>Diagrama de Ativ.: Cal. de </a:t>
            </a:r>
            <a:r>
              <a:rPr lang="pt-BR" dirty="0" err="1"/>
              <a:t>Luminotécnico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080825" y="914394"/>
            <a:ext cx="6865033" cy="5010168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CD875167-6A46-4BEB-97B7-4BD76B4F81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219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89"/>
    </mc:Choice>
    <mc:Fallback>
      <p:transition spd="slow" advTm="16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425</Words>
  <Application>Microsoft Office PowerPoint</Application>
  <PresentationFormat>Widescreen</PresentationFormat>
  <Paragraphs>38</Paragraphs>
  <Slides>15</Slides>
  <Notes>0</Notes>
  <HiddenSlides>0</HiddenSlides>
  <MMClips>15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Segoe UI</vt:lpstr>
      <vt:lpstr>Tema do Office</vt:lpstr>
      <vt:lpstr>Blacal Elétrica</vt:lpstr>
      <vt:lpstr>Plano de Apresentação</vt:lpstr>
      <vt:lpstr>Introdução</vt:lpstr>
      <vt:lpstr>Objetivo</vt:lpstr>
      <vt:lpstr>Diagrama de Caso de Uso</vt:lpstr>
      <vt:lpstr>Diagrama de Classe</vt:lpstr>
      <vt:lpstr>Diagramas de Atividades</vt:lpstr>
      <vt:lpstr>Diagrama de Atividade: Calculo de TUG</vt:lpstr>
      <vt:lpstr>Diagrama de Ativ.: Cal. de Luminotécnico</vt:lpstr>
      <vt:lpstr>Diagramas de Sequência</vt:lpstr>
      <vt:lpstr>Diagramas de Sequência: Calculo de TUG</vt:lpstr>
      <vt:lpstr>Diagramas de Sequência: Calculo Luminotécnico</vt:lpstr>
      <vt:lpstr>Resultados  e Análises</vt:lpstr>
      <vt:lpstr>Considerações Finais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seu trabalho</dc:title>
  <dc:creator>Aluno</dc:creator>
  <cp:lastModifiedBy>Gianlucca</cp:lastModifiedBy>
  <cp:revision>18</cp:revision>
  <dcterms:created xsi:type="dcterms:W3CDTF">2019-05-21T00:35:21Z</dcterms:created>
  <dcterms:modified xsi:type="dcterms:W3CDTF">2019-12-05T00:13:09Z</dcterms:modified>
</cp:coreProperties>
</file>

<file path=docProps/thumbnail.jpeg>
</file>